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sldIdLst>
    <p:sldId id="258" r:id="rId2"/>
    <p:sldId id="293" r:id="rId3"/>
    <p:sldId id="269" r:id="rId4"/>
    <p:sldId id="259" r:id="rId5"/>
    <p:sldId id="264" r:id="rId6"/>
    <p:sldId id="275" r:id="rId7"/>
    <p:sldId id="294" r:id="rId8"/>
    <p:sldId id="295" r:id="rId9"/>
    <p:sldId id="296" r:id="rId10"/>
    <p:sldId id="290" r:id="rId11"/>
    <p:sldId id="291" r:id="rId12"/>
    <p:sldId id="285" r:id="rId13"/>
    <p:sldId id="297" r:id="rId14"/>
    <p:sldId id="298" r:id="rId15"/>
    <p:sldId id="299" r:id="rId16"/>
  </p:sldIdLst>
  <p:sldSz cx="9144000" cy="6858000" type="screen4x3"/>
  <p:notesSz cx="6858000" cy="9144000"/>
  <p:embeddedFontLst>
    <p:embeddedFont>
      <p:font typeface="Tahoma" panose="020B0604030504040204" pitchFamily="34" charset="0"/>
      <p:regular r:id="rId17"/>
      <p:bold r:id="rId18"/>
    </p:embeddedFont>
    <p:embeddedFont>
      <p:font typeface="Garamond" panose="02020404030301010803" pitchFamily="18" charset="0"/>
      <p:regular r:id="rId19"/>
      <p:bold r:id="rId20"/>
      <p:italic r:id="rId21"/>
    </p:embeddedFont>
    <p:embeddedFont>
      <p:font typeface="VNI-Times" pitchFamily="2" charset="0"/>
      <p:regular r:id="rId22"/>
      <p:bold r:id="rId23"/>
      <p:italic r:id="rId24"/>
      <p:boldItalic r:id="rId25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VNI-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VNI-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VNI-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VNI-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rgbClr val="000066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rgbClr val="000066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rgbClr val="000066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rgbClr val="000066"/>
        </a:solidFill>
        <a:latin typeface="VNI-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7CA4"/>
    <a:srgbClr val="FFFFCC"/>
    <a:srgbClr val="FF3300"/>
    <a:srgbClr val="FFCCCC"/>
    <a:srgbClr val="66FFFF"/>
    <a:srgbClr val="99FFCC"/>
    <a:srgbClr val="0066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5" autoAdjust="0"/>
    <p:restoredTop sz="94660"/>
  </p:normalViewPr>
  <p:slideViewPr>
    <p:cSldViewPr>
      <p:cViewPr varScale="1">
        <p:scale>
          <a:sx n="102" d="100"/>
          <a:sy n="102" d="100"/>
        </p:scale>
        <p:origin x="27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4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4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4" Type="http://schemas.openxmlformats.org/officeDocument/2006/relationships/image" Target="../media/image5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6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6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17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1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6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6.wmf"/><Relationship Id="rId4" Type="http://schemas.openxmlformats.org/officeDocument/2006/relationships/image" Target="../media/image4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/>
        </p:spPr>
        <p:txBody>
          <a:bodyPr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4D0BE-41F0-4F9B-B1CD-BDCE380ACA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30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27154-7A74-4690-AE77-77CF82D99F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3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BD671-6464-4530-9298-D018647BB0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37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90BF9-B3CD-4537-A52F-7BCAB38684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42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2ABFB-5871-4264-BF6E-DE14B0B3CE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998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CBE8C-49E1-49C6-B926-B84638D029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565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31B52-74C3-4CE6-B932-C0A497E775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04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2E148-54AE-4687-B7E6-9544893A9F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60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D0C70-CD5F-4A23-9F3F-A7238DF518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376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66BC7-1A25-4619-B498-D8780906B9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782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9A92F-816A-4BA9-877B-458CDCDBC4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3409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chemeClr val="tx1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97F6FED7-95A6-4303-88B9-AFAD2CFBBE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/>
        </p:spPr>
        <p:txBody>
          <a:bodyPr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42.bin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36.wmf"/><Relationship Id="rId2" Type="http://schemas.openxmlformats.org/officeDocument/2006/relationships/tags" Target="../tags/tag9.xml"/><Relationship Id="rId16" Type="http://schemas.openxmlformats.org/officeDocument/2006/relationships/oleObject" Target="../embeddings/oleObject44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10" Type="http://schemas.openxmlformats.org/officeDocument/2006/relationships/image" Target="../media/image35.wmf"/><Relationship Id="rId4" Type="http://schemas.openxmlformats.org/officeDocument/2006/relationships/image" Target="../media/image7.png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6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49.bin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5" Type="http://schemas.openxmlformats.org/officeDocument/2006/relationships/oleObject" Target="../embeddings/oleObject51.bin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5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5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60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56.bin"/><Relationship Id="rId17" Type="http://schemas.openxmlformats.org/officeDocument/2006/relationships/oleObject" Target="../embeddings/oleObject59.bin"/><Relationship Id="rId2" Type="http://schemas.openxmlformats.org/officeDocument/2006/relationships/tags" Target="../tags/tag11.xml"/><Relationship Id="rId16" Type="http://schemas.openxmlformats.org/officeDocument/2006/relationships/oleObject" Target="../embeddings/oleObject58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3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52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5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7.wmf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49.wmf"/><Relationship Id="rId5" Type="http://schemas.openxmlformats.org/officeDocument/2006/relationships/image" Target="../media/image46.wmf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61.bin"/><Relationship Id="rId9" Type="http://schemas.openxmlformats.org/officeDocument/2006/relationships/image" Target="../media/image4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1.wmf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5.bin"/><Relationship Id="rId9" Type="http://schemas.openxmlformats.org/officeDocument/2006/relationships/image" Target="../media/image52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5.bin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w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.wmf"/><Relationship Id="rId4" Type="http://schemas.openxmlformats.org/officeDocument/2006/relationships/image" Target="../media/image7.png"/><Relationship Id="rId9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1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0.bin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5" Type="http://schemas.openxmlformats.org/officeDocument/2006/relationships/image" Target="../media/image6.wmf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6.wmf"/><Relationship Id="rId18" Type="http://schemas.openxmlformats.org/officeDocument/2006/relationships/oleObject" Target="../embeddings/oleObject21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7.bin"/><Relationship Id="rId17" Type="http://schemas.openxmlformats.org/officeDocument/2006/relationships/oleObject" Target="../embeddings/oleObject20.bin"/><Relationship Id="rId2" Type="http://schemas.openxmlformats.org/officeDocument/2006/relationships/tags" Target="../tags/tag4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8.w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23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8.bin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28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33.bin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27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32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37.bin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3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chemeClr val="bg1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4191000"/>
            <a:ext cx="3206750" cy="2286000"/>
            <a:chOff x="3299" y="11424"/>
            <a:chExt cx="5050" cy="3600"/>
          </a:xfrm>
        </p:grpSpPr>
        <p:sp>
          <p:nvSpPr>
            <p:cNvPr id="7177" name="AutoShape 9"/>
            <p:cNvSpPr>
              <a:spLocks noChangeArrowheads="1"/>
            </p:cNvSpPr>
            <p:nvPr/>
          </p:nvSpPr>
          <p:spPr bwMode="auto">
            <a:xfrm>
              <a:off x="3299" y="13342"/>
              <a:ext cx="5050" cy="1642"/>
            </a:xfrm>
            <a:prstGeom prst="wave">
              <a:avLst>
                <a:gd name="adj1" fmla="val 13005"/>
                <a:gd name="adj2" fmla="val -4255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0C0C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178" name="AutoShape 10" descr="BOOK2"/>
            <p:cNvSpPr>
              <a:spLocks noChangeAspect="1" noChangeArrowheads="1"/>
            </p:cNvSpPr>
            <p:nvPr/>
          </p:nvSpPr>
          <p:spPr bwMode="auto">
            <a:xfrm rot="595574">
              <a:off x="4534" y="13362"/>
              <a:ext cx="2235" cy="16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3082" name="Picture 11" descr="BOOK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0" y="12793"/>
              <a:ext cx="2824" cy="1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2" descr="QUILLPE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6" y="11424"/>
              <a:ext cx="1543" cy="2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186" name="WordArt 18"/>
          <p:cNvSpPr>
            <a:spLocks noChangeArrowheads="1" noChangeShapeType="1" noTextEdit="1"/>
          </p:cNvSpPr>
          <p:nvPr/>
        </p:nvSpPr>
        <p:spPr bwMode="auto">
          <a:xfrm>
            <a:off x="1295400" y="1481138"/>
            <a:ext cx="67056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 hệ phương trình </a:t>
            </a:r>
          </a:p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Bậc nhất hai ẩn</a:t>
            </a:r>
          </a:p>
        </p:txBody>
      </p:sp>
    </p:spTree>
  </p:cSld>
  <p:clrMapOvr>
    <a:masterClrMapping/>
  </p:clrMapOvr>
  <p:transition spd="slow" advTm="3250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71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2700" y="42863"/>
            <a:ext cx="9144000" cy="6858000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chemeClr val="bg1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04800" y="14288"/>
            <a:ext cx="8153400" cy="584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defRPr/>
            </a:pPr>
            <a:r>
              <a:rPr lang="en-US" altLang="en-US" sz="30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II.QUY TẮC CỘNG ĐẠI SỐ </a:t>
            </a:r>
            <a:r>
              <a:rPr lang="en-US" altLang="en-US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:(hệ </a:t>
            </a:r>
            <a:r>
              <a:rPr lang="en-US" altLang="en-US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pt</a:t>
            </a:r>
            <a:r>
              <a:rPr lang="en-US" altLang="en-US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 chính tắc)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38200" y="1447800"/>
            <a:ext cx="73152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NI-Times" pitchFamily="2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50825" y="485775"/>
            <a:ext cx="8382000" cy="10144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Blip>
                <a:blip r:embed="rId4"/>
              </a:buBlip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 1: </a:t>
            </a:r>
            <a:r>
              <a:rPr lang="en-US" alt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hoặc </a:t>
            </a:r>
            <a:r>
              <a:rPr lang="en-US" alt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từng vế 2 phương trình của hệ đã cho để được 1 phương trình mới 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53988" y="1947863"/>
            <a:ext cx="8870950" cy="1092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ví dụ1: xét hệ phương trình( cùng  ẩn có hệ số đối nhau).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 thực hiện </a:t>
            </a:r>
            <a:r>
              <a:rPr lang="en-US" altLang="en-US" sz="26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từng vế hai phương trình.</a:t>
            </a:r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354013" y="3060700"/>
          <a:ext cx="3354387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4" name="Equation" r:id="rId5" imgW="1092200" imgH="457200" progId="Equation.DSMT4">
                  <p:embed/>
                </p:oleObj>
              </mc:Choice>
              <mc:Fallback>
                <p:oleObj name="Equation" r:id="rId5" imgW="109220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3" y="3060700"/>
                        <a:ext cx="3354387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6248400" y="6278563"/>
            <a:ext cx="184150" cy="5794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6858000" y="5715000"/>
            <a:ext cx="18415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8484" name="Object 52"/>
          <p:cNvGraphicFramePr>
            <a:graphicFrameLocks noChangeAspect="1"/>
          </p:cNvGraphicFramePr>
          <p:nvPr/>
        </p:nvGraphicFramePr>
        <p:xfrm>
          <a:off x="869950" y="4300538"/>
          <a:ext cx="281940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5" name="Equation" r:id="rId7" imgW="876300" imgH="457200" progId="Equation.DSMT4">
                  <p:embed/>
                </p:oleObj>
              </mc:Choice>
              <mc:Fallback>
                <p:oleObj name="Equation" r:id="rId7" imgW="876300" imgH="45720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4300538"/>
                        <a:ext cx="2819400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8"/>
          <p:cNvGraphicFramePr>
            <a:graphicFrameLocks noChangeAspect="1"/>
          </p:cNvGraphicFramePr>
          <p:nvPr/>
        </p:nvGraphicFramePr>
        <p:xfrm>
          <a:off x="4552950" y="3076575"/>
          <a:ext cx="3121025" cy="157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6" name="Equation" r:id="rId9" imgW="876300" imgH="660400" progId="Equation.DSMT4">
                  <p:embed/>
                </p:oleObj>
              </mc:Choice>
              <mc:Fallback>
                <p:oleObj name="Equation" r:id="rId9" imgW="876300" imgH="660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0" y="3076575"/>
                        <a:ext cx="3121025" cy="157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TextBox 2"/>
          <p:cNvSpPr txBox="1">
            <a:spLocks noChangeArrowheads="1"/>
          </p:cNvSpPr>
          <p:nvPr/>
        </p:nvSpPr>
        <p:spPr bwMode="auto">
          <a:xfrm>
            <a:off x="6178550" y="3606800"/>
            <a:ext cx="34639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r>
              <a:rPr lang="en-US" altLang="vi-VN" sz="2600"/>
              <a:t>Tìm x</a:t>
            </a:r>
            <a:endParaRPr lang="vi-VN" altLang="vi-VN" sz="2600"/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2132013" y="4881563"/>
            <a:ext cx="53022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r>
              <a:rPr lang="en-US" altLang="vi-VN" sz="2600">
                <a:latin typeface="Times New Roman" panose="02020603050405020304" pitchFamily="18" charset="0"/>
                <a:cs typeface="Times New Roman" panose="02020603050405020304" pitchFamily="18" charset="0"/>
              </a:rPr>
              <a:t>Thay 3 vào x ở (a) , tìm y</a:t>
            </a:r>
            <a:endParaRPr lang="vi-VN" altLang="vi-VN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Object 52"/>
          <p:cNvGraphicFramePr>
            <a:graphicFrameLocks noChangeAspect="1"/>
          </p:cNvGraphicFramePr>
          <p:nvPr/>
        </p:nvGraphicFramePr>
        <p:xfrm>
          <a:off x="860425" y="5337175"/>
          <a:ext cx="1674813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7" name="Equation" r:id="rId11" imgW="520700" imgH="457200" progId="Equation.DSMT4">
                  <p:embed/>
                </p:oleObj>
              </mc:Choice>
              <mc:Fallback>
                <p:oleObj name="Equation" r:id="rId11" imgW="520700" imgH="45720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5337175"/>
                        <a:ext cx="1674813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366713" y="1427163"/>
            <a:ext cx="8504237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Blip>
                <a:blip r:embed="rId4"/>
              </a:buBlip>
              <a:defRPr/>
            </a:pP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Bước2:lấy phương trình mới thay vào 1 trong 2 </a:t>
            </a:r>
            <a:r>
              <a:rPr lang="en-US" altLang="en-US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của hệ</a:t>
            </a:r>
          </a:p>
        </p:txBody>
      </p:sp>
      <p:graphicFrame>
        <p:nvGraphicFramePr>
          <p:cNvPr id="26" name="Object 24"/>
          <p:cNvGraphicFramePr>
            <a:graphicFrameLocks noChangeAspect="1"/>
          </p:cNvGraphicFramePr>
          <p:nvPr/>
        </p:nvGraphicFramePr>
        <p:xfrm>
          <a:off x="3689350" y="3436938"/>
          <a:ext cx="7302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8" name="Equation" r:id="rId13" imgW="215713" imgH="152268" progId="Equation.DSMT4">
                  <p:embed/>
                </p:oleObj>
              </mc:Choice>
              <mc:Fallback>
                <p:oleObj name="Equation" r:id="rId13" imgW="215713" imgH="152268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9350" y="3436938"/>
                        <a:ext cx="7302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4"/>
          <p:cNvGraphicFramePr>
            <a:graphicFrameLocks noChangeAspect="1"/>
          </p:cNvGraphicFramePr>
          <p:nvPr/>
        </p:nvGraphicFramePr>
        <p:xfrm>
          <a:off x="95250" y="4321175"/>
          <a:ext cx="931863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9" name="Equation" r:id="rId15" imgW="215713" imgH="152268" progId="Equation.DSMT4">
                  <p:embed/>
                </p:oleObj>
              </mc:Choice>
              <mc:Fallback>
                <p:oleObj name="Equation" r:id="rId15" imgW="215713" imgH="152268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" y="4321175"/>
                        <a:ext cx="931863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4"/>
          <p:cNvGraphicFramePr>
            <a:graphicFrameLocks noChangeAspect="1"/>
          </p:cNvGraphicFramePr>
          <p:nvPr/>
        </p:nvGraphicFramePr>
        <p:xfrm>
          <a:off x="149225" y="5360988"/>
          <a:ext cx="86677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0" name="Equation" r:id="rId16" imgW="215713" imgH="152268" progId="Equation.DSMT4">
                  <p:embed/>
                </p:oleObj>
              </mc:Choice>
              <mc:Fallback>
                <p:oleObj name="Equation" r:id="rId16" imgW="215713" imgH="152268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5360988"/>
                        <a:ext cx="866775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2471738" y="6162675"/>
            <a:ext cx="6553200" cy="1476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3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Vaäy</a:t>
            </a:r>
            <a:r>
              <a:rPr lang="en-US" altLang="en-US" sz="3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heä</a:t>
            </a:r>
            <a:r>
              <a:rPr lang="en-US" altLang="en-US" sz="3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coù</a:t>
            </a:r>
            <a:r>
              <a:rPr lang="en-US" altLang="en-US" sz="3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nghieäm</a:t>
            </a:r>
            <a:r>
              <a:rPr lang="en-US" altLang="en-US" sz="3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duy </a:t>
            </a:r>
            <a:r>
              <a:rPr lang="en-US" altLang="en-US" sz="3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nhaát</a:t>
            </a:r>
            <a:r>
              <a:rPr lang="en-US" altLang="en-US" sz="3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laø</a:t>
            </a:r>
            <a:r>
              <a:rPr lang="en-US" altLang="en-US" sz="3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( 3,- 3 )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custDataLst>
      <p:tags r:id="rId2"/>
    </p:custDataLst>
  </p:cSld>
  <p:clrMapOvr>
    <a:masterClrMapping/>
  </p:clrMapOvr>
  <p:transition spd="slow" advTm="15363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7" grpId="0"/>
      <p:bldP spid="18439" grpId="0"/>
      <p:bldP spid="14" grpId="0"/>
      <p:bldP spid="20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445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chemeClr val="bg1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38200" y="1447800"/>
            <a:ext cx="20574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NI-Times" pitchFamily="2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88925" y="95250"/>
            <a:ext cx="8678863" cy="1092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Ví dụ 2:xét hệ phương trình (cùng  ẩn có hệ số bằng nhau).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6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</a:t>
            </a:r>
            <a:r>
              <a:rPr lang="en-US" altLang="en-US" sz="2600" b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6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từng vế hai phương trình. </a:t>
            </a:r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431800" y="1773238"/>
          <a:ext cx="4057650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5" name="Equation" r:id="rId4" imgW="1320800" imgH="457200" progId="Equation.DSMT4">
                  <p:embed/>
                </p:oleObj>
              </mc:Choice>
              <mc:Fallback>
                <p:oleObj name="Equation" r:id="rId4" imgW="132080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773238"/>
                        <a:ext cx="4057650" cy="143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6248400" y="6278563"/>
            <a:ext cx="184150" cy="5794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6858000" y="5715000"/>
            <a:ext cx="18415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8484" name="Object 52"/>
          <p:cNvGraphicFramePr>
            <a:graphicFrameLocks noChangeAspect="1"/>
          </p:cNvGraphicFramePr>
          <p:nvPr/>
        </p:nvGraphicFramePr>
        <p:xfrm>
          <a:off x="5554663" y="4700588"/>
          <a:ext cx="1755775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6" name="Equation" r:id="rId6" imgW="545863" imgH="457002" progId="Equation.DSMT4">
                  <p:embed/>
                </p:oleObj>
              </mc:Choice>
              <mc:Fallback>
                <p:oleObj name="Equation" r:id="rId6" imgW="545863" imgH="457002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4663" y="4700588"/>
                        <a:ext cx="1755775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900113" y="6037263"/>
            <a:ext cx="67516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r>
              <a:rPr lang="en-US" altLang="vi-VN" sz="2800"/>
              <a:t> </a:t>
            </a:r>
            <a:r>
              <a:rPr lang="en-US" alt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vậy hệ có nghiệm duy nhất là (3,5;1)</a:t>
            </a:r>
            <a:endParaRPr lang="vi-VN" alt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8"/>
          <p:cNvGraphicFramePr>
            <a:graphicFrameLocks noChangeAspect="1"/>
          </p:cNvGraphicFramePr>
          <p:nvPr/>
        </p:nvGraphicFramePr>
        <p:xfrm>
          <a:off x="900113" y="3262313"/>
          <a:ext cx="3238500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7" name="Equation" r:id="rId8" imgW="1054100" imgH="457200" progId="Equation.DSMT4">
                  <p:embed/>
                </p:oleObj>
              </mc:Choice>
              <mc:Fallback>
                <p:oleObj name="Equation" r:id="rId8" imgW="105410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262313"/>
                        <a:ext cx="3238500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8"/>
          <p:cNvGraphicFramePr>
            <a:graphicFrameLocks noChangeAspect="1"/>
          </p:cNvGraphicFramePr>
          <p:nvPr/>
        </p:nvGraphicFramePr>
        <p:xfrm>
          <a:off x="866775" y="4700588"/>
          <a:ext cx="3238500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8" name="Equation" r:id="rId10" imgW="1054100" imgH="457200" progId="Equation.DSMT4">
                  <p:embed/>
                </p:oleObj>
              </mc:Choice>
              <mc:Fallback>
                <p:oleObj name="Equation" r:id="rId10" imgW="105410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4700588"/>
                        <a:ext cx="3238500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4"/>
          <p:cNvGraphicFramePr>
            <a:graphicFrameLocks noChangeAspect="1"/>
          </p:cNvGraphicFramePr>
          <p:nvPr/>
        </p:nvGraphicFramePr>
        <p:xfrm>
          <a:off x="152400" y="3781425"/>
          <a:ext cx="877888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9" name="Equation" r:id="rId12" imgW="215713" imgH="152268" progId="Equation.DSMT4">
                  <p:embed/>
                </p:oleObj>
              </mc:Choice>
              <mc:Fallback>
                <p:oleObj name="Equation" r:id="rId12" imgW="215713" imgH="152268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781425"/>
                        <a:ext cx="877888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4"/>
          <p:cNvGraphicFramePr>
            <a:graphicFrameLocks noChangeAspect="1"/>
          </p:cNvGraphicFramePr>
          <p:nvPr/>
        </p:nvGraphicFramePr>
        <p:xfrm>
          <a:off x="68263" y="5132388"/>
          <a:ext cx="85566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0" name="Equation" r:id="rId14" imgW="215713" imgH="152268" progId="Equation.DSMT4">
                  <p:embed/>
                </p:oleObj>
              </mc:Choice>
              <mc:Fallback>
                <p:oleObj name="Equation" r:id="rId14" imgW="215713" imgH="152268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3" y="5132388"/>
                        <a:ext cx="855662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4"/>
          <p:cNvGraphicFramePr>
            <a:graphicFrameLocks noChangeAspect="1"/>
          </p:cNvGraphicFramePr>
          <p:nvPr/>
        </p:nvGraphicFramePr>
        <p:xfrm>
          <a:off x="4487863" y="5119688"/>
          <a:ext cx="1066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1" name="Equation" r:id="rId15" imgW="215713" imgH="152268" progId="Equation.DSMT4">
                  <p:embed/>
                </p:oleObj>
              </mc:Choice>
              <mc:Fallback>
                <p:oleObj name="Equation" r:id="rId15" imgW="215713" imgH="152268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7863" y="5119688"/>
                        <a:ext cx="1066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487863" y="2519363"/>
            <a:ext cx="32766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r>
              <a:rPr lang="en-US" altLang="vi-VN" sz="2600" b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Lấy (a) - (b)</a:t>
            </a:r>
            <a:endParaRPr lang="vi-VN" altLang="vi-VN" sz="2600" b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722563" y="4114800"/>
            <a:ext cx="3810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r>
              <a:rPr lang="en-US" altLang="vi-VN" sz="2600" b="0">
                <a:latin typeface="Times New Roman" panose="02020603050405020304" pitchFamily="18" charset="0"/>
                <a:cs typeface="Times New Roman" panose="02020603050405020304" pitchFamily="18" charset="0"/>
              </a:rPr>
              <a:t>(Tìm y)</a:t>
            </a:r>
            <a:endParaRPr lang="vi-VN" altLang="vi-VN" sz="26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2"/>
    </p:custDataLst>
  </p:cSld>
  <p:clrMapOvr>
    <a:masterClrMapping/>
  </p:clrMapOvr>
  <p:transition spd="slow" advTm="998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  <p:bldP spid="22" grpId="0"/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-36513"/>
            <a:ext cx="9144000" cy="6858001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chemeClr val="bg1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57200" y="2743200"/>
            <a:ext cx="53340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-23813" y="2001838"/>
          <a:ext cx="3382963" cy="145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6" name="Equation" r:id="rId4" imgW="939800" imgH="457200" progId="Equation.DSMT4">
                  <p:embed/>
                </p:oleObj>
              </mc:Choice>
              <mc:Fallback>
                <p:oleObj name="Equation" r:id="rId4" imgW="93980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3813" y="2001838"/>
                        <a:ext cx="3382963" cy="1458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09538" y="314325"/>
            <a:ext cx="8686800" cy="1585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*</a:t>
            </a:r>
            <a:r>
              <a:rPr lang="en-US" altLang="en-US" sz="26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Ví dụ 3: xét hệ phương trình(cùng ẩn có hệ số không đối nhau, không bằng nhau.)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6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Biến đổi về trường hợp trên</a:t>
            </a:r>
          </a:p>
        </p:txBody>
      </p:sp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498475" y="3424238"/>
          <a:ext cx="3702050" cy="143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7" name="Equation" r:id="rId6" imgW="1028700" imgH="457200" progId="Equation.DSMT4">
                  <p:embed/>
                </p:oleObj>
              </mc:Choice>
              <mc:Fallback>
                <p:oleObj name="Equation" r:id="rId6" imgW="102870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424238"/>
                        <a:ext cx="3702050" cy="1436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148263" y="3370263"/>
          <a:ext cx="2881312" cy="134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8" name="Equation" r:id="rId8" imgW="800100" imgH="457200" progId="Equation.DSMT4">
                  <p:embed/>
                </p:oleObj>
              </mc:Choice>
              <mc:Fallback>
                <p:oleObj name="Equation" r:id="rId8" imgW="80010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370263"/>
                        <a:ext cx="2881312" cy="1344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466725" y="4743450"/>
          <a:ext cx="2879725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9" name="Equation" r:id="rId10" imgW="800100" imgH="457200" progId="Equation.DSMT4">
                  <p:embed/>
                </p:oleObj>
              </mc:Choice>
              <mc:Fallback>
                <p:oleObj name="Equation" r:id="rId10" imgW="80010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4743450"/>
                        <a:ext cx="2879725" cy="143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4338638" y="4783138"/>
          <a:ext cx="1874837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0" name="Equation" r:id="rId12" imgW="520700" imgH="457200" progId="Equation.DSMT4">
                  <p:embed/>
                </p:oleObj>
              </mc:Choice>
              <mc:Fallback>
                <p:oleObj name="Equation" r:id="rId12" imgW="52070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8638" y="4783138"/>
                        <a:ext cx="1874837" cy="128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448050" y="2014538"/>
            <a:ext cx="48768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r>
              <a:rPr lang="en-US" altLang="vi-VN" sz="2600">
                <a:latin typeface="Times New Roman" panose="02020603050405020304" pitchFamily="18" charset="0"/>
                <a:cs typeface="Times New Roman" panose="02020603050405020304" pitchFamily="18" charset="0"/>
              </a:rPr>
              <a:t>(Nhân hai vế với 2)</a:t>
            </a:r>
            <a:endParaRPr lang="vi-VN" altLang="vi-VN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392488" y="2779713"/>
            <a:ext cx="4876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r>
              <a:rPr lang="en-US" altLang="vi-VN" sz="2600">
                <a:latin typeface="Times New Roman" panose="02020603050405020304" pitchFamily="18" charset="0"/>
                <a:cs typeface="Times New Roman" panose="02020603050405020304" pitchFamily="18" charset="0"/>
              </a:rPr>
              <a:t>(Nhân hai vế với -3)</a:t>
            </a:r>
            <a:endParaRPr lang="vi-VN" altLang="vi-VN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017588" y="6037263"/>
            <a:ext cx="66421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r>
              <a:rPr lang="en-US" altLang="vi-VN" sz="3000">
                <a:latin typeface="Times New Roman" panose="02020603050405020304" pitchFamily="18" charset="0"/>
                <a:cs typeface="Times New Roman" panose="02020603050405020304" pitchFamily="18" charset="0"/>
              </a:rPr>
              <a:t>Vậy hệ có nghiệm duy nhất (3;-1)</a:t>
            </a:r>
            <a:endParaRPr lang="vi-VN" altLang="vi-VN" sz="3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Object 24"/>
          <p:cNvGraphicFramePr>
            <a:graphicFrameLocks noChangeAspect="1"/>
          </p:cNvGraphicFramePr>
          <p:nvPr/>
        </p:nvGraphicFramePr>
        <p:xfrm>
          <a:off x="-111125" y="4003675"/>
          <a:ext cx="6096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1" name="Equation" r:id="rId14" imgW="215713" imgH="152268" progId="Equation.DSMT4">
                  <p:embed/>
                </p:oleObj>
              </mc:Choice>
              <mc:Fallback>
                <p:oleObj name="Equation" r:id="rId14" imgW="215713" imgH="152268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11125" y="4003675"/>
                        <a:ext cx="6096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4"/>
          <p:cNvGraphicFramePr>
            <a:graphicFrameLocks noChangeAspect="1"/>
          </p:cNvGraphicFramePr>
          <p:nvPr/>
        </p:nvGraphicFramePr>
        <p:xfrm>
          <a:off x="4267200" y="3817938"/>
          <a:ext cx="91122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2" name="Equation" r:id="rId16" imgW="215713" imgH="152268" progId="Equation.DSMT4">
                  <p:embed/>
                </p:oleObj>
              </mc:Choice>
              <mc:Fallback>
                <p:oleObj name="Equation" r:id="rId16" imgW="215713" imgH="152268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817938"/>
                        <a:ext cx="911225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4"/>
          <p:cNvGraphicFramePr>
            <a:graphicFrameLocks noChangeAspect="1"/>
          </p:cNvGraphicFramePr>
          <p:nvPr/>
        </p:nvGraphicFramePr>
        <p:xfrm>
          <a:off x="0" y="5238750"/>
          <a:ext cx="6667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" name="Equation" r:id="rId17" imgW="215713" imgH="152268" progId="Equation.DSMT4">
                  <p:embed/>
                </p:oleObj>
              </mc:Choice>
              <mc:Fallback>
                <p:oleObj name="Equation" r:id="rId17" imgW="215713" imgH="152268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238750"/>
                        <a:ext cx="6667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4"/>
          <p:cNvGraphicFramePr>
            <a:graphicFrameLocks noChangeAspect="1"/>
          </p:cNvGraphicFramePr>
          <p:nvPr/>
        </p:nvGraphicFramePr>
        <p:xfrm>
          <a:off x="3392488" y="5195888"/>
          <a:ext cx="9461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" name="Equation" r:id="rId18" imgW="215713" imgH="152268" progId="Equation.DSMT4">
                  <p:embed/>
                </p:oleObj>
              </mc:Choice>
              <mc:Fallback>
                <p:oleObj name="Equation" r:id="rId18" imgW="215713" imgH="152268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2488" y="5195888"/>
                        <a:ext cx="9461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 spd="slow" advTm="1226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/>
      <p:bldP spid="2" grpId="0"/>
      <p:bldP spid="13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-20386"/>
            <a:ext cx="9144000" cy="6858001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chemeClr val="bg1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57200" y="2743200"/>
            <a:ext cx="53340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09538" y="314325"/>
            <a:ext cx="8686800" cy="11849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Áp dụng: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 hệ phương trình:</a:t>
            </a:r>
            <a:endParaRPr lang="en-US" altLang="en-US" sz="2600" b="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017588" y="6037263"/>
            <a:ext cx="66421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Vậy hệ có nghiệm duy nhất </a:t>
            </a:r>
            <a:r>
              <a:rPr lang="en-US" altLang="vi-V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(2;-</a:t>
            </a:r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vi-VN" altLang="vi-V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918754"/>
              </p:ext>
            </p:extLst>
          </p:nvPr>
        </p:nvGraphicFramePr>
        <p:xfrm>
          <a:off x="335732" y="1521444"/>
          <a:ext cx="3062288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3" name="Equation" r:id="rId4" imgW="850900" imgH="457200" progId="Equation.DSMT4">
                  <p:embed/>
                </p:oleObj>
              </mc:Choice>
              <mc:Fallback>
                <p:oleObj name="Equation" r:id="rId4" imgW="850900" imgH="457200" progId="Equation.DSMT4">
                  <p:embed/>
                  <p:pic>
                    <p:nvPicPr>
                      <p:cNvPr id="245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32" y="1521444"/>
                        <a:ext cx="3062288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891761"/>
              </p:ext>
            </p:extLst>
          </p:nvPr>
        </p:nvGraphicFramePr>
        <p:xfrm>
          <a:off x="273050" y="3067050"/>
          <a:ext cx="3289300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4" name="Equation" r:id="rId6" imgW="914400" imgH="457200" progId="Equation.DSMT4">
                  <p:embed/>
                </p:oleObj>
              </mc:Choice>
              <mc:Fallback>
                <p:oleObj name="Equation" r:id="rId6" imgW="914400" imgH="457200" progId="Equation.DSMT4">
                  <p:embed/>
                  <p:pic>
                    <p:nvPicPr>
                      <p:cNvPr id="245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3067050"/>
                        <a:ext cx="3289300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735420"/>
              </p:ext>
            </p:extLst>
          </p:nvPr>
        </p:nvGraphicFramePr>
        <p:xfrm>
          <a:off x="328393" y="4599659"/>
          <a:ext cx="3290887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5" name="Equation" r:id="rId8" imgW="914400" imgH="457200" progId="Equation.DSMT4">
                  <p:embed/>
                </p:oleObj>
              </mc:Choice>
              <mc:Fallback>
                <p:oleObj name="Equation" r:id="rId8" imgW="914400" imgH="457200" progId="Equation.DSMT4">
                  <p:embed/>
                  <p:pic>
                    <p:nvPicPr>
                      <p:cNvPr id="245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393" y="4599659"/>
                        <a:ext cx="3290887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873002"/>
              </p:ext>
            </p:extLst>
          </p:nvPr>
        </p:nvGraphicFramePr>
        <p:xfrm>
          <a:off x="4297363" y="4587875"/>
          <a:ext cx="2606675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6" name="Equation" r:id="rId10" imgW="723600" imgH="457200" progId="Equation.DSMT4">
                  <p:embed/>
                </p:oleObj>
              </mc:Choice>
              <mc:Fallback>
                <p:oleObj name="Equation" r:id="rId10" imgW="723600" imgH="457200" progId="Equation.DSMT4">
                  <p:embed/>
                  <p:pic>
                    <p:nvPicPr>
                      <p:cNvPr id="245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7363" y="4587875"/>
                        <a:ext cx="2606675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857472273"/>
      </p:ext>
    </p:extLst>
  </p:cSld>
  <p:clrMapOvr>
    <a:masterClrMapping/>
  </p:clrMapOvr>
  <p:transition spd="slow" advTm="1226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-20386"/>
            <a:ext cx="9144000" cy="6858001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chemeClr val="bg1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57200" y="2743200"/>
            <a:ext cx="53340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09538" y="314325"/>
            <a:ext cx="8686800" cy="11849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Áp dụng: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 hệ phương trình:</a:t>
            </a:r>
            <a:endParaRPr lang="en-US" altLang="en-US" sz="2600" b="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017588" y="6037263"/>
            <a:ext cx="66421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Vậy hệ có nghiệm duy nhất </a:t>
            </a:r>
            <a:r>
              <a:rPr lang="en-US" altLang="vi-V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(-1;0)</a:t>
            </a:r>
            <a:endParaRPr lang="vi-VN" altLang="vi-V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006536"/>
              </p:ext>
            </p:extLst>
          </p:nvPr>
        </p:nvGraphicFramePr>
        <p:xfrm>
          <a:off x="0" y="1546251"/>
          <a:ext cx="3746500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Equation" r:id="rId4" imgW="1041120" imgH="457200" progId="Equation.DSMT4">
                  <p:embed/>
                </p:oleObj>
              </mc:Choice>
              <mc:Fallback>
                <p:oleObj name="Equation" r:id="rId4" imgW="1041120" imgH="457200" progId="Equation.DSMT4">
                  <p:embed/>
                  <p:pic>
                    <p:nvPicPr>
                      <p:cNvPr id="245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46251"/>
                        <a:ext cx="3746500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335009"/>
              </p:ext>
            </p:extLst>
          </p:nvPr>
        </p:nvGraphicFramePr>
        <p:xfrm>
          <a:off x="0" y="3543300"/>
          <a:ext cx="3929062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Equation" r:id="rId6" imgW="1091880" imgH="457200" progId="Equation.DSMT4">
                  <p:embed/>
                </p:oleObj>
              </mc:Choice>
              <mc:Fallback>
                <p:oleObj name="Equation" r:id="rId6" imgW="1091880" imgH="457200" progId="Equation.DSMT4">
                  <p:embed/>
                  <p:pic>
                    <p:nvPicPr>
                      <p:cNvPr id="245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43300"/>
                        <a:ext cx="3929062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42791"/>
              </p:ext>
            </p:extLst>
          </p:nvPr>
        </p:nvGraphicFramePr>
        <p:xfrm>
          <a:off x="4751388" y="1414463"/>
          <a:ext cx="3927475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name="Equation" r:id="rId8" imgW="1091880" imgH="457200" progId="Equation.DSMT4">
                  <p:embed/>
                </p:oleObj>
              </mc:Choice>
              <mc:Fallback>
                <p:oleObj name="Equation" r:id="rId8" imgW="1091880" imgH="457200" progId="Equation.DSMT4">
                  <p:embed/>
                  <p:pic>
                    <p:nvPicPr>
                      <p:cNvPr id="245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1388" y="1414463"/>
                        <a:ext cx="3927475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853929"/>
              </p:ext>
            </p:extLst>
          </p:nvPr>
        </p:nvGraphicFramePr>
        <p:xfrm>
          <a:off x="4884738" y="3543300"/>
          <a:ext cx="2513012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3" name="Equation" r:id="rId10" imgW="698400" imgH="457200" progId="Equation.DSMT4">
                  <p:embed/>
                </p:oleObj>
              </mc:Choice>
              <mc:Fallback>
                <p:oleObj name="Equation" r:id="rId10" imgW="698400" imgH="457200" progId="Equation.DSMT4">
                  <p:embed/>
                  <p:pic>
                    <p:nvPicPr>
                      <p:cNvPr id="245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4738" y="3543300"/>
                        <a:ext cx="2513012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061853663"/>
      </p:ext>
    </p:extLst>
  </p:cSld>
  <p:clrMapOvr>
    <a:masterClrMapping/>
  </p:clrMapOvr>
  <p:transition spd="slow" advTm="1226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-20386"/>
            <a:ext cx="9144000" cy="6858001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chemeClr val="bg1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57200" y="2743200"/>
            <a:ext cx="53340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09538" y="314325"/>
            <a:ext cx="8686800" cy="238526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Ở NHÀ</a:t>
            </a:r>
            <a:endParaRPr lang="en-US" altLang="en-US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 hai qui tắc giải hệ phương trình.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 các bài tập 12, 20 trong </a:t>
            </a:r>
            <a:r>
              <a:rPr lang="en-US" altLang="en-US" sz="2600" b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altLang="en-US" sz="26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/15,19 </a:t>
            </a:r>
            <a:endParaRPr lang="en-US" altLang="en-US" sz="2600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2600" b="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060619"/>
      </p:ext>
    </p:extLst>
  </p:cSld>
  <p:clrMapOvr>
    <a:masterClrMapping/>
  </p:clrMapOvr>
  <p:transition spd="slow" advTm="1226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chemeClr val="bg1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vi-VN" alt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endParaRPr lang="en-US" alt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4191000"/>
            <a:ext cx="3206750" cy="2286000"/>
            <a:chOff x="3299" y="11424"/>
            <a:chExt cx="5050" cy="3600"/>
          </a:xfrm>
        </p:grpSpPr>
        <p:sp>
          <p:nvSpPr>
            <p:cNvPr id="7177" name="AutoShape 9"/>
            <p:cNvSpPr>
              <a:spLocks noChangeArrowheads="1"/>
            </p:cNvSpPr>
            <p:nvPr/>
          </p:nvSpPr>
          <p:spPr bwMode="auto">
            <a:xfrm>
              <a:off x="3299" y="13342"/>
              <a:ext cx="5050" cy="1642"/>
            </a:xfrm>
            <a:prstGeom prst="wave">
              <a:avLst>
                <a:gd name="adj1" fmla="val 13005"/>
                <a:gd name="adj2" fmla="val -4255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0C0C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178" name="AutoShape 10" descr="BOOK2"/>
            <p:cNvSpPr>
              <a:spLocks noChangeAspect="1" noChangeArrowheads="1"/>
            </p:cNvSpPr>
            <p:nvPr/>
          </p:nvSpPr>
          <p:spPr bwMode="auto">
            <a:xfrm rot="595574">
              <a:off x="4534" y="13362"/>
              <a:ext cx="2235" cy="16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4107" name="Picture 11" descr="BOOK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0" y="12793"/>
              <a:ext cx="2824" cy="1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8" name="Picture 12" descr="QUILLPE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6" y="11424"/>
              <a:ext cx="1543" cy="2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186" name="WordArt 18"/>
          <p:cNvSpPr>
            <a:spLocks noChangeArrowheads="1" noChangeShapeType="1" noTextEdit="1"/>
          </p:cNvSpPr>
          <p:nvPr/>
        </p:nvSpPr>
        <p:spPr bwMode="auto">
          <a:xfrm>
            <a:off x="1096963" y="146050"/>
            <a:ext cx="67056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vi-VN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WordArt 18"/>
          <p:cNvSpPr>
            <a:spLocks noChangeArrowheads="1" noChangeShapeType="1" noTextEdit="1"/>
          </p:cNvSpPr>
          <p:nvPr/>
        </p:nvSpPr>
        <p:spPr bwMode="auto">
          <a:xfrm>
            <a:off x="889000" y="2309813"/>
            <a:ext cx="67056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vi-VN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62000" y="379413"/>
            <a:ext cx="76454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giải hệ phương trình bậc nhất hai ẩn ta </a:t>
            </a:r>
            <a:r>
              <a:rPr lang="vi-VN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altLang="vi-V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 </a:t>
            </a:r>
            <a:r>
              <a:rPr lang="vi-VN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phương pháp giải: </a:t>
            </a:r>
          </a:p>
          <a:p>
            <a:r>
              <a:rPr lang="vi-VN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a)Phương pháp thế.</a:t>
            </a:r>
          </a:p>
          <a:p>
            <a:r>
              <a:rPr lang="vi-VN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b)Phương pháp cộng đại số</a:t>
            </a:r>
          </a:p>
        </p:txBody>
      </p:sp>
    </p:spTree>
    <p:custDataLst>
      <p:tags r:id="rId1"/>
    </p:custDataLst>
  </p:cSld>
  <p:clrMapOvr>
    <a:masterClrMapping/>
  </p:clrMapOvr>
  <p:transition spd="slow" advTm="141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71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175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chemeClr val="bg1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04800" y="304800"/>
            <a:ext cx="3706813" cy="584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romanUcPeriod"/>
              <a:defRPr/>
            </a:pPr>
            <a:r>
              <a:rPr lang="en-US" altLang="en-US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QUY TẮC THẾ :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38200" y="1447800"/>
            <a:ext cx="73152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-533400" y="842963"/>
            <a:ext cx="9220200" cy="10144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lvl="2" eaLnBrk="1" hangingPunct="1">
              <a:spcBef>
                <a:spcPct val="50000"/>
              </a:spcBef>
              <a:buFontTx/>
              <a:buBlip>
                <a:blip r:embed="rId4"/>
              </a:buBlip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 1:Từ 1 </a:t>
            </a:r>
            <a:r>
              <a:rPr lang="en-US" alt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của hệ đã cho, biểu diễn ẩn này theo ẩn kia, rồi thế vào </a:t>
            </a:r>
            <a:r>
              <a:rPr lang="en-US" alt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thứ 2, để được </a:t>
            </a:r>
            <a:r>
              <a:rPr lang="en-US" alt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mới 1 ẩn.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52400" y="1914525"/>
            <a:ext cx="55626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Ví dụ1: xét hệ phương trình  </a:t>
            </a:r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601663" y="2373313"/>
          <a:ext cx="4251325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3" name="Equation" r:id="rId5" imgW="1384300" imgH="457200" progId="Equation.DSMT4">
                  <p:embed/>
                </p:oleObj>
              </mc:Choice>
              <mc:Fallback>
                <p:oleObj name="Equation" r:id="rId5" imgW="138430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3" y="2373313"/>
                        <a:ext cx="4251325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6248400" y="6278563"/>
            <a:ext cx="184150" cy="5794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6858000" y="5715000"/>
            <a:ext cx="18415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484" name="Object 52"/>
          <p:cNvGraphicFramePr>
            <a:graphicFrameLocks noChangeAspect="1"/>
          </p:cNvGraphicFramePr>
          <p:nvPr/>
        </p:nvGraphicFramePr>
        <p:xfrm>
          <a:off x="1160463" y="5122863"/>
          <a:ext cx="4735512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" name="Equation" r:id="rId7" imgW="1473200" imgH="457200" progId="Equation.DSMT4">
                  <p:embed/>
                </p:oleObj>
              </mc:Choice>
              <mc:Fallback>
                <p:oleObj name="Equation" r:id="rId7" imgW="1473200" imgH="45720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0463" y="5122863"/>
                        <a:ext cx="4735512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8"/>
          <p:cNvGraphicFramePr>
            <a:graphicFrameLocks noChangeAspect="1"/>
          </p:cNvGraphicFramePr>
          <p:nvPr/>
        </p:nvGraphicFramePr>
        <p:xfrm>
          <a:off x="1146175" y="3735388"/>
          <a:ext cx="3709988" cy="210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5" name="Equation" r:id="rId9" imgW="1040948" imgH="660113" progId="Equation.DSMT4">
                  <p:embed/>
                </p:oleObj>
              </mc:Choice>
              <mc:Fallback>
                <p:oleObj name="Equation" r:id="rId9" imgW="1040948" imgH="660113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6175" y="3735388"/>
                        <a:ext cx="3709988" cy="210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TextBox 1"/>
          <p:cNvSpPr txBox="1">
            <a:spLocks noChangeArrowheads="1"/>
          </p:cNvSpPr>
          <p:nvPr/>
        </p:nvSpPr>
        <p:spPr bwMode="auto">
          <a:xfrm>
            <a:off x="4913313" y="2428875"/>
            <a:ext cx="36576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r>
              <a:rPr lang="en-US" altLang="vi-VN" sz="2600">
                <a:latin typeface="Times New Roman" panose="02020603050405020304" pitchFamily="18" charset="0"/>
                <a:cs typeface="Times New Roman" panose="02020603050405020304" pitchFamily="18" charset="0"/>
              </a:rPr>
              <a:t>Biểu diễn x theo y</a:t>
            </a:r>
            <a:endParaRPr lang="vi-VN" altLang="vi-VN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9" name="TextBox 2"/>
          <p:cNvSpPr txBox="1">
            <a:spLocks noChangeArrowheads="1"/>
          </p:cNvSpPr>
          <p:nvPr/>
        </p:nvSpPr>
        <p:spPr bwMode="auto">
          <a:xfrm>
            <a:off x="4800600" y="3848100"/>
            <a:ext cx="3810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r>
              <a:rPr lang="en-US" altLang="vi-VN" sz="2600">
                <a:latin typeface="Times New Roman" panose="02020603050405020304" pitchFamily="18" charset="0"/>
                <a:cs typeface="Times New Roman" panose="02020603050405020304" pitchFamily="18" charset="0"/>
              </a:rPr>
              <a:t>Thay(2+3y) vào x ở pt (b)</a:t>
            </a:r>
            <a:endParaRPr lang="vi-VN" altLang="vi-VN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34" name="TextBox 1"/>
          <p:cNvSpPr txBox="1">
            <a:spLocks noChangeArrowheads="1"/>
          </p:cNvSpPr>
          <p:nvPr/>
        </p:nvSpPr>
        <p:spPr bwMode="auto">
          <a:xfrm>
            <a:off x="533400" y="4343400"/>
            <a:ext cx="844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endParaRPr lang="vi-VN" alt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300038" y="4114800"/>
          <a:ext cx="8604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6" name="Equation" r:id="rId11" imgW="215713" imgH="152268" progId="Equation.DSMT4">
                  <p:embed/>
                </p:oleObj>
              </mc:Choice>
              <mc:Fallback>
                <p:oleObj name="Equation" r:id="rId11" imgW="215713" imgH="152268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4114800"/>
                        <a:ext cx="8604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381000" y="5427663"/>
          <a:ext cx="1066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7" name="Equation" r:id="rId13" imgW="215713" imgH="152268" progId="Equation.DSMT4">
                  <p:embed/>
                </p:oleObj>
              </mc:Choice>
              <mc:Fallback>
                <p:oleObj name="Equation" r:id="rId13" imgW="215713" imgH="152268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427663"/>
                        <a:ext cx="1066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 spd="slow" advTm="746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7" grpId="0"/>
      <p:bldP spid="18439" grpId="0"/>
      <p:bldP spid="4108" grpId="0"/>
      <p:bldP spid="41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-98425"/>
            <a:ext cx="9372600" cy="6858000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chemeClr val="bg1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61975" y="261938"/>
            <a:ext cx="8458200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 2: giải phương trình 1 ẩn rồi suy ra nghiệm của hệ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181600" y="3657600"/>
            <a:ext cx="4572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2438400" y="5638800"/>
            <a:ext cx="9906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8216" name="Object 24"/>
          <p:cNvGraphicFramePr>
            <a:graphicFrameLocks noChangeAspect="1"/>
          </p:cNvGraphicFramePr>
          <p:nvPr/>
        </p:nvGraphicFramePr>
        <p:xfrm>
          <a:off x="53975" y="5257800"/>
          <a:ext cx="7572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2" name="Equation" r:id="rId4" imgW="215713" imgH="152268" progId="Equation.DSMT4">
                  <p:embed/>
                </p:oleObj>
              </mc:Choice>
              <mc:Fallback>
                <p:oleObj name="Equation" r:id="rId4" imgW="215713" imgH="152268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" y="5257800"/>
                        <a:ext cx="75723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0" name="Object 28"/>
          <p:cNvGraphicFramePr>
            <a:graphicFrameLocks noChangeAspect="1"/>
          </p:cNvGraphicFramePr>
          <p:nvPr/>
        </p:nvGraphicFramePr>
        <p:xfrm>
          <a:off x="865188" y="2427288"/>
          <a:ext cx="3057525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3" name="Equation" r:id="rId6" imgW="952500" imgH="457200" progId="Equation.DSMT4">
                  <p:embed/>
                </p:oleObj>
              </mc:Choice>
              <mc:Fallback>
                <p:oleObj name="Equation" r:id="rId6" imgW="952500" imgH="4572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2427288"/>
                        <a:ext cx="3057525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29"/>
          <p:cNvGraphicFramePr>
            <a:graphicFrameLocks noChangeAspect="1"/>
          </p:cNvGraphicFramePr>
          <p:nvPr/>
        </p:nvGraphicFramePr>
        <p:xfrm>
          <a:off x="933450" y="3803650"/>
          <a:ext cx="28956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4" name="Equation" r:id="rId8" imgW="901700" imgH="457200" progId="Equation.DSMT4">
                  <p:embed/>
                </p:oleObj>
              </mc:Choice>
              <mc:Fallback>
                <p:oleObj name="Equation" r:id="rId8" imgW="901700" imgH="4572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3803650"/>
                        <a:ext cx="2895600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2"/>
          <p:cNvGraphicFramePr>
            <a:graphicFrameLocks noChangeAspect="1"/>
          </p:cNvGraphicFramePr>
          <p:nvPr/>
        </p:nvGraphicFramePr>
        <p:xfrm>
          <a:off x="192088" y="996950"/>
          <a:ext cx="5429250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5" name="Equation" r:id="rId10" imgW="1689100" imgH="457200" progId="Equation.DSMT4">
                  <p:embed/>
                </p:oleObj>
              </mc:Choice>
              <mc:Fallback>
                <p:oleObj name="Equation" r:id="rId10" imgW="1689100" imgH="45720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8" y="996950"/>
                        <a:ext cx="5429250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972175" y="1755775"/>
            <a:ext cx="3048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r>
              <a:rPr lang="en-US" altLang="vi-VN" sz="2600">
                <a:latin typeface="Times New Roman" panose="02020603050405020304" pitchFamily="18" charset="0"/>
                <a:cs typeface="Times New Roman" panose="02020603050405020304" pitchFamily="18" charset="0"/>
              </a:rPr>
              <a:t>Tìm y</a:t>
            </a:r>
            <a:endParaRPr lang="vi-VN" altLang="vi-VN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800475" y="3186113"/>
            <a:ext cx="4343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r>
              <a:rPr lang="en-US" altLang="vi-VN" sz="2600">
                <a:latin typeface="Times New Roman" panose="02020603050405020304" pitchFamily="18" charset="0"/>
                <a:cs typeface="Times New Roman" panose="02020603050405020304" pitchFamily="18" charset="0"/>
              </a:rPr>
              <a:t>Thay -5 vào y ở (á) </a:t>
            </a:r>
            <a:endParaRPr lang="vi-VN" altLang="vi-VN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3829050" y="3825875"/>
            <a:ext cx="3124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66"/>
                </a:solidFill>
                <a:latin typeface="VNI-Times" pitchFamily="2" charset="0"/>
              </a:defRPr>
            </a:lvl1pPr>
            <a:lvl2pPr marL="742950" indent="-285750">
              <a:defRPr sz="3200" b="1">
                <a:solidFill>
                  <a:srgbClr val="000066"/>
                </a:solidFill>
                <a:latin typeface="VNI-Times" pitchFamily="2" charset="0"/>
              </a:defRPr>
            </a:lvl2pPr>
            <a:lvl3pPr marL="11430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3pPr>
            <a:lvl4pPr marL="16002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4pPr>
            <a:lvl5pPr marL="2057400" indent="-228600">
              <a:defRPr sz="3200" b="1">
                <a:solidFill>
                  <a:srgbClr val="000066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VNI-Times" pitchFamily="2" charset="0"/>
              </a:defRPr>
            </a:lvl9pPr>
          </a:lstStyle>
          <a:p>
            <a:r>
              <a:rPr lang="en-US" altLang="vi-VN" sz="2600">
                <a:latin typeface="Times New Roman" panose="02020603050405020304" pitchFamily="18" charset="0"/>
                <a:cs typeface="Times New Roman" panose="02020603050405020304" pitchFamily="18" charset="0"/>
              </a:rPr>
              <a:t>Tìm x</a:t>
            </a:r>
            <a:endParaRPr lang="vi-VN" altLang="vi-VN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35" name="Object 29"/>
          <p:cNvGraphicFramePr>
            <a:graphicFrameLocks noChangeAspect="1"/>
          </p:cNvGraphicFramePr>
          <p:nvPr/>
        </p:nvGraphicFramePr>
        <p:xfrm>
          <a:off x="1000125" y="4927600"/>
          <a:ext cx="1876425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6" name="Equation" r:id="rId12" imgW="583947" imgH="457002" progId="Equation.DSMT4">
                  <p:embed/>
                </p:oleObj>
              </mc:Choice>
              <mc:Fallback>
                <p:oleObj name="Equation" r:id="rId12" imgW="583947" imgH="457002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4927600"/>
                        <a:ext cx="1876425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0"/>
          <p:cNvGraphicFramePr>
            <a:graphicFrameLocks noChangeAspect="1"/>
          </p:cNvGraphicFramePr>
          <p:nvPr/>
        </p:nvGraphicFramePr>
        <p:xfrm>
          <a:off x="222250" y="2681288"/>
          <a:ext cx="1066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7" name="Equation" r:id="rId14" imgW="215713" imgH="152268" progId="Equation.DSMT4">
                  <p:embed/>
                </p:oleObj>
              </mc:Choice>
              <mc:Fallback>
                <p:oleObj name="Equation" r:id="rId14" imgW="215713" imgH="152268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" y="2681288"/>
                        <a:ext cx="1066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33338" y="4146550"/>
          <a:ext cx="1066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8" name="Equation" r:id="rId15" imgW="215713" imgH="152268" progId="Equation.DSMT4">
                  <p:embed/>
                </p:oleObj>
              </mc:Choice>
              <mc:Fallback>
                <p:oleObj name="Equation" r:id="rId15" imgW="215713" imgH="152268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8" y="4146550"/>
                        <a:ext cx="1066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 spd="slow" advTm="5024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3" grpId="0"/>
      <p:bldP spid="4" grpId="0"/>
      <p:bldP spid="51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-30163" y="0"/>
            <a:ext cx="9144001" cy="6858000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chemeClr val="bg1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52400" y="119063"/>
            <a:ext cx="87788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Ví dụ 2: Giải hệ phương trình </a:t>
            </a:r>
          </a:p>
        </p:txBody>
      </p:sp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260350" y="700088"/>
          <a:ext cx="4205288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4" name="Equation" r:id="rId4" imgW="1308100" imgH="457200" progId="Equation.DSMT4">
                  <p:embed/>
                </p:oleObj>
              </mc:Choice>
              <mc:Fallback>
                <p:oleObj name="Equation" r:id="rId4" imgW="130810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" y="700088"/>
                        <a:ext cx="4205288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939800" y="2244725"/>
          <a:ext cx="3057525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5" name="Equation" r:id="rId6" imgW="952500" imgH="457200" progId="Equation.DSMT4">
                  <p:embed/>
                </p:oleObj>
              </mc:Choice>
              <mc:Fallback>
                <p:oleObj name="Equation" r:id="rId6" imgW="95250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2244725"/>
                        <a:ext cx="3057525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4905375" y="2170113"/>
          <a:ext cx="3267075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6" name="Equation" r:id="rId8" imgW="1016000" imgH="457200" progId="Equation.DSMT4">
                  <p:embed/>
                </p:oleObj>
              </mc:Choice>
              <mc:Fallback>
                <p:oleObj name="Equation" r:id="rId8" imgW="101600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5" y="2170113"/>
                        <a:ext cx="3267075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993775" y="3648075"/>
          <a:ext cx="2816225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7" name="Equation" r:id="rId10" imgW="876300" imgH="457200" progId="Equation.DSMT4">
                  <p:embed/>
                </p:oleObj>
              </mc:Choice>
              <mc:Fallback>
                <p:oleObj name="Equation" r:id="rId10" imgW="87630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648075"/>
                        <a:ext cx="2816225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4724400" y="3656013"/>
          <a:ext cx="1428750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8" name="Equation" r:id="rId12" imgW="444307" imgH="457002" progId="Equation.DSMT4">
                  <p:embed/>
                </p:oleObj>
              </mc:Choice>
              <mc:Fallback>
                <p:oleObj name="Equation" r:id="rId12" imgW="444307" imgH="457002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656013"/>
                        <a:ext cx="1428750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185738" y="2682875"/>
          <a:ext cx="1066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9" name="Equation" r:id="rId14" imgW="215713" imgH="152268" progId="Equation.DSMT4">
                  <p:embed/>
                </p:oleObj>
              </mc:Choice>
              <mc:Fallback>
                <p:oleObj name="Equation" r:id="rId14" imgW="215713" imgH="152268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2682875"/>
                        <a:ext cx="1066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3" name="Object 11"/>
          <p:cNvGraphicFramePr>
            <a:graphicFrameLocks noChangeAspect="1"/>
          </p:cNvGraphicFramePr>
          <p:nvPr/>
        </p:nvGraphicFramePr>
        <p:xfrm>
          <a:off x="3902075" y="2609850"/>
          <a:ext cx="1066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0" name="Equation" r:id="rId16" imgW="215713" imgH="152268" progId="Equation.DSMT4">
                  <p:embed/>
                </p:oleObj>
              </mc:Choice>
              <mc:Fallback>
                <p:oleObj name="Equation" r:id="rId16" imgW="215713" imgH="152268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2075" y="2609850"/>
                        <a:ext cx="1066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4" name="Object 12"/>
          <p:cNvGraphicFramePr>
            <a:graphicFrameLocks noChangeAspect="1"/>
          </p:cNvGraphicFramePr>
          <p:nvPr/>
        </p:nvGraphicFramePr>
        <p:xfrm>
          <a:off x="185738" y="4200525"/>
          <a:ext cx="1066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1" name="Equation" r:id="rId17" imgW="215713" imgH="152268" progId="Equation.DSMT4">
                  <p:embed/>
                </p:oleObj>
              </mc:Choice>
              <mc:Fallback>
                <p:oleObj name="Equation" r:id="rId17" imgW="215713" imgH="152268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4200525"/>
                        <a:ext cx="1066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Object 13"/>
          <p:cNvGraphicFramePr>
            <a:graphicFrameLocks noChangeAspect="1"/>
          </p:cNvGraphicFramePr>
          <p:nvPr/>
        </p:nvGraphicFramePr>
        <p:xfrm>
          <a:off x="3870325" y="4125913"/>
          <a:ext cx="1066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2" name="Equation" r:id="rId18" imgW="215713" imgH="152268" progId="Equation.DSMT4">
                  <p:embed/>
                </p:oleObj>
              </mc:Choice>
              <mc:Fallback>
                <p:oleObj name="Equation" r:id="rId18" imgW="215713" imgH="152268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0325" y="4125913"/>
                        <a:ext cx="1066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52400" y="5548313"/>
            <a:ext cx="9144000" cy="1384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3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Vậy hệ (</a:t>
            </a:r>
            <a:r>
              <a:rPr lang="en-US" altLang="en-US" sz="3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có nghiệm duy nhất là ( 1, 0 )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6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2"/>
    </p:custDataLst>
  </p:cSld>
  <p:clrMapOvr>
    <a:masterClrMapping/>
  </p:clrMapOvr>
  <p:transition spd="slow" advTm="845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chemeClr val="bg1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57200" y="2743200"/>
            <a:ext cx="53340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901700" y="3379788"/>
          <a:ext cx="3427413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3" name="Equation" r:id="rId4" imgW="952500" imgH="457200" progId="Equation.DSMT4">
                  <p:embed/>
                </p:oleObj>
              </mc:Choice>
              <mc:Fallback>
                <p:oleObj name="Equation" r:id="rId4" imgW="95250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3379788"/>
                        <a:ext cx="3427413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00013" y="1309688"/>
            <a:ext cx="7696200" cy="5794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*   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 bài tập 12 (</a:t>
            </a:r>
            <a:r>
              <a:rPr lang="en-US" altLang="en-US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SGK trang 15</a:t>
            </a:r>
          </a:p>
        </p:txBody>
      </p:sp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977900" y="5030788"/>
          <a:ext cx="3381375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" name="Equation" r:id="rId6" imgW="939800" imgH="457200" progId="Equation.DSMT4">
                  <p:embed/>
                </p:oleObj>
              </mc:Choice>
              <mc:Fallback>
                <p:oleObj name="Equation" r:id="rId6" imgW="93980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5030788"/>
                        <a:ext cx="3381375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901700" y="1862138"/>
          <a:ext cx="3284538" cy="156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5" name="Equation" r:id="rId8" imgW="914400" imgH="457200" progId="Equation.DSMT4">
                  <p:embed/>
                </p:oleObj>
              </mc:Choice>
              <mc:Fallback>
                <p:oleObj name="Equation" r:id="rId8" imgW="914400" imgH="457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862138"/>
                        <a:ext cx="3284538" cy="156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00013" y="28575"/>
            <a:ext cx="8458200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Áp dụng: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 hệ phương trình sau:</a:t>
            </a:r>
          </a:p>
        </p:txBody>
      </p:sp>
    </p:spTree>
    <p:custDataLst>
      <p:tags r:id="rId2"/>
    </p:custDataLst>
  </p:cSld>
  <p:clrMapOvr>
    <a:masterClrMapping/>
  </p:clrMapOvr>
  <p:transition spd="slow" advTm="476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chemeClr val="bg1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57200" y="2743200"/>
            <a:ext cx="53340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725970"/>
              </p:ext>
            </p:extLst>
          </p:nvPr>
        </p:nvGraphicFramePr>
        <p:xfrm>
          <a:off x="81756" y="1370554"/>
          <a:ext cx="3284538" cy="156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6" name="Equation" r:id="rId4" imgW="914400" imgH="457200" progId="Equation.DSMT4">
                  <p:embed/>
                </p:oleObj>
              </mc:Choice>
              <mc:Fallback>
                <p:oleObj name="Equation" r:id="rId4" imgW="914400" imgH="457200" progId="Equation.DSMT4">
                  <p:embed/>
                  <p:pic>
                    <p:nvPicPr>
                      <p:cNvPr id="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" y="1370554"/>
                        <a:ext cx="3284538" cy="156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00013" y="28575"/>
            <a:ext cx="8458200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Áp 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6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640208"/>
              </p:ext>
            </p:extLst>
          </p:nvPr>
        </p:nvGraphicFramePr>
        <p:xfrm>
          <a:off x="4825207" y="1381125"/>
          <a:ext cx="3557587" cy="156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7" name="Equation" r:id="rId6" imgW="990360" imgH="457200" progId="Equation.DSMT4">
                  <p:embed/>
                </p:oleObj>
              </mc:Choice>
              <mc:Fallback>
                <p:oleObj name="Equation" r:id="rId6" imgW="990360" imgH="457200" progId="Equation.DSMT4">
                  <p:embed/>
                  <p:pic>
                    <p:nvPicPr>
                      <p:cNvPr id="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5207" y="1381125"/>
                        <a:ext cx="3557587" cy="156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427268"/>
              </p:ext>
            </p:extLst>
          </p:nvPr>
        </p:nvGraphicFramePr>
        <p:xfrm>
          <a:off x="4908550" y="3160923"/>
          <a:ext cx="3649663" cy="156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8" name="Equation" r:id="rId8" imgW="1015920" imgH="457200" progId="Equation.DSMT4">
                  <p:embed/>
                </p:oleObj>
              </mc:Choice>
              <mc:Fallback>
                <p:oleObj name="Equation" r:id="rId8" imgW="1015920" imgH="457200" progId="Equation.DSMT4">
                  <p:embed/>
                  <p:pic>
                    <p:nvPicPr>
                      <p:cNvPr id="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8550" y="3160923"/>
                        <a:ext cx="3649663" cy="156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2621174"/>
              </p:ext>
            </p:extLst>
          </p:nvPr>
        </p:nvGraphicFramePr>
        <p:xfrm>
          <a:off x="-198438" y="2890901"/>
          <a:ext cx="5106988" cy="156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9" name="Equation" r:id="rId10" imgW="1422360" imgH="457200" progId="Equation.DSMT4">
                  <p:embed/>
                </p:oleObj>
              </mc:Choice>
              <mc:Fallback>
                <p:oleObj name="Equation" r:id="rId10" imgW="1422360" imgH="4572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98438" y="2890901"/>
                        <a:ext cx="5106988" cy="156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503468"/>
              </p:ext>
            </p:extLst>
          </p:nvPr>
        </p:nvGraphicFramePr>
        <p:xfrm>
          <a:off x="-145256" y="4587749"/>
          <a:ext cx="3511550" cy="156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0" name="Equation" r:id="rId12" imgW="977760" imgH="457200" progId="Equation.DSMT4">
                  <p:embed/>
                </p:oleObj>
              </mc:Choice>
              <mc:Fallback>
                <p:oleObj name="Equation" r:id="rId12" imgW="977760" imgH="457200" progId="Equation.DSMT4">
                  <p:embed/>
                  <p:pic>
                    <p:nvPicPr>
                      <p:cNvPr id="1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45256" y="4587749"/>
                        <a:ext cx="3511550" cy="156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317019"/>
              </p:ext>
            </p:extLst>
          </p:nvPr>
        </p:nvGraphicFramePr>
        <p:xfrm>
          <a:off x="4981575" y="4640930"/>
          <a:ext cx="2281237" cy="156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1" name="Equation" r:id="rId14" imgW="634680" imgH="457200" progId="Equation.DSMT4">
                  <p:embed/>
                </p:oleObj>
              </mc:Choice>
              <mc:Fallback>
                <p:oleObj name="Equation" r:id="rId14" imgW="634680" imgH="457200" progId="Equation.DSMT4">
                  <p:embed/>
                  <p:pic>
                    <p:nvPicPr>
                      <p:cNvPr id="1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1575" y="4640930"/>
                        <a:ext cx="2281237" cy="156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9600" y="6207792"/>
            <a:ext cx="7773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 hệ có nghiệm duy nhất là (7;5)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92040472"/>
      </p:ext>
    </p:extLst>
  </p:cSld>
  <p:clrMapOvr>
    <a:masterClrMapping/>
  </p:clrMapOvr>
  <p:transition spd="slow" advTm="476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8575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chemeClr val="bg1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57200" y="2743200"/>
            <a:ext cx="53340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488384"/>
              </p:ext>
            </p:extLst>
          </p:nvPr>
        </p:nvGraphicFramePr>
        <p:xfrm>
          <a:off x="152400" y="549275"/>
          <a:ext cx="3427413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7" name="Equation" r:id="rId4" imgW="952500" imgH="457200" progId="Equation.DSMT4">
                  <p:embed/>
                </p:oleObj>
              </mc:Choice>
              <mc:Fallback>
                <p:oleObj name="Equation" r:id="rId4" imgW="952500" imgH="457200" progId="Equation.DSMT4">
                  <p:embed/>
                  <p:pic>
                    <p:nvPicPr>
                      <p:cNvPr id="245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49275"/>
                        <a:ext cx="3427413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857280"/>
              </p:ext>
            </p:extLst>
          </p:nvPr>
        </p:nvGraphicFramePr>
        <p:xfrm>
          <a:off x="4481513" y="457200"/>
          <a:ext cx="3609975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8" name="Equation" r:id="rId6" imgW="1002960" imgH="457200" progId="Equation.DSMT4">
                  <p:embed/>
                </p:oleObj>
              </mc:Choice>
              <mc:Fallback>
                <p:oleObj name="Equation" r:id="rId6" imgW="1002960" imgH="457200" progId="Equation.DSMT4">
                  <p:embed/>
                  <p:pic>
                    <p:nvPicPr>
                      <p:cNvPr id="245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1513" y="457200"/>
                        <a:ext cx="3609975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78664"/>
              </p:ext>
            </p:extLst>
          </p:nvPr>
        </p:nvGraphicFramePr>
        <p:xfrm>
          <a:off x="28575" y="2179906"/>
          <a:ext cx="4752976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9" name="Equation" r:id="rId8" imgW="1320480" imgH="457200" progId="Equation.DSMT4">
                  <p:embed/>
                </p:oleObj>
              </mc:Choice>
              <mc:Fallback>
                <p:oleObj name="Equation" r:id="rId8" imgW="1320480" imgH="457200" progId="Equation.DSMT4">
                  <p:embed/>
                  <p:pic>
                    <p:nvPicPr>
                      <p:cNvPr id="1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" y="2179906"/>
                        <a:ext cx="4752976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688438"/>
              </p:ext>
            </p:extLst>
          </p:nvPr>
        </p:nvGraphicFramePr>
        <p:xfrm>
          <a:off x="93352" y="3846775"/>
          <a:ext cx="3060700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0" name="Equation" r:id="rId10" imgW="850680" imgH="457200" progId="Equation.DSMT4">
                  <p:embed/>
                </p:oleObj>
              </mc:Choice>
              <mc:Fallback>
                <p:oleObj name="Equation" r:id="rId10" imgW="850680" imgH="457200" progId="Equation.DSMT4">
                  <p:embed/>
                  <p:pic>
                    <p:nvPicPr>
                      <p:cNvPr id="1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52" y="3846775"/>
                        <a:ext cx="3060700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330366"/>
              </p:ext>
            </p:extLst>
          </p:nvPr>
        </p:nvGraphicFramePr>
        <p:xfrm>
          <a:off x="4627284" y="3846775"/>
          <a:ext cx="2466975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Equation" r:id="rId12" imgW="685800" imgH="457200" progId="Equation.DSMT4">
                  <p:embed/>
                </p:oleObj>
              </mc:Choice>
              <mc:Fallback>
                <p:oleObj name="Equation" r:id="rId12" imgW="685800" imgH="457200" progId="Equation.DSMT4">
                  <p:embed/>
                  <p:pic>
                    <p:nvPicPr>
                      <p:cNvPr id="1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284" y="3846775"/>
                        <a:ext cx="2466975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6207792"/>
            <a:ext cx="7773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 hệ có nghiệm duy nhất là (10;7)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18316530"/>
      </p:ext>
    </p:extLst>
  </p:cSld>
  <p:clrMapOvr>
    <a:masterClrMapping/>
  </p:clrMapOvr>
  <p:transition spd="slow" advTm="476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50000">
                <a:schemeClr val="bg1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2458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173114"/>
              </p:ext>
            </p:extLst>
          </p:nvPr>
        </p:nvGraphicFramePr>
        <p:xfrm>
          <a:off x="152400" y="304800"/>
          <a:ext cx="3381375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0" name="Equation" r:id="rId4" imgW="939800" imgH="457200" progId="Equation.DSMT4">
                  <p:embed/>
                </p:oleObj>
              </mc:Choice>
              <mc:Fallback>
                <p:oleObj name="Equation" r:id="rId4" imgW="939800" imgH="457200" progId="Equation.DSMT4">
                  <p:embed/>
                  <p:pic>
                    <p:nvPicPr>
                      <p:cNvPr id="245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3381375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618062"/>
              </p:ext>
            </p:extLst>
          </p:nvPr>
        </p:nvGraphicFramePr>
        <p:xfrm>
          <a:off x="4267200" y="304800"/>
          <a:ext cx="3563937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1" name="Equation" r:id="rId6" imgW="990360" imgH="457200" progId="Equation.DSMT4">
                  <p:embed/>
                </p:oleObj>
              </mc:Choice>
              <mc:Fallback>
                <p:oleObj name="Equation" r:id="rId6" imgW="990360" imgH="457200" progId="Equation.DSMT4">
                  <p:embed/>
                  <p:pic>
                    <p:nvPicPr>
                      <p:cNvPr id="245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04800"/>
                        <a:ext cx="3563937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276009"/>
              </p:ext>
            </p:extLst>
          </p:nvPr>
        </p:nvGraphicFramePr>
        <p:xfrm>
          <a:off x="0" y="2371856"/>
          <a:ext cx="4933950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2" name="Equation" r:id="rId8" imgW="1371600" imgH="457200" progId="Equation.DSMT4">
                  <p:embed/>
                </p:oleObj>
              </mc:Choice>
              <mc:Fallback>
                <p:oleObj name="Equation" r:id="rId8" imgW="1371600" imgH="457200" progId="Equation.DSMT4">
                  <p:embed/>
                  <p:pic>
                    <p:nvPicPr>
                      <p:cNvPr id="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71856"/>
                        <a:ext cx="4933950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126128"/>
              </p:ext>
            </p:extLst>
          </p:nvPr>
        </p:nvGraphicFramePr>
        <p:xfrm>
          <a:off x="150043" y="4289824"/>
          <a:ext cx="3335337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3" name="Equation" r:id="rId10" imgW="927000" imgH="457200" progId="Equation.DSMT4">
                  <p:embed/>
                </p:oleObj>
              </mc:Choice>
              <mc:Fallback>
                <p:oleObj name="Equation" r:id="rId10" imgW="927000" imgH="457200" progId="Equation.DSMT4">
                  <p:embed/>
                  <p:pic>
                    <p:nvPicPr>
                      <p:cNvPr id="1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43" y="4289824"/>
                        <a:ext cx="3335337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704186"/>
              </p:ext>
            </p:extLst>
          </p:nvPr>
        </p:nvGraphicFramePr>
        <p:xfrm>
          <a:off x="5648382" y="4204034"/>
          <a:ext cx="2605088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4" name="Equation" r:id="rId12" imgW="723600" imgH="457200" progId="Equation.DSMT4">
                  <p:embed/>
                </p:oleObj>
              </mc:Choice>
              <mc:Fallback>
                <p:oleObj name="Equation" r:id="rId12" imgW="723600" imgH="457200" progId="Equation.DSMT4">
                  <p:embed/>
                  <p:pic>
                    <p:nvPicPr>
                      <p:cNvPr id="13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8382" y="4204034"/>
                        <a:ext cx="2605088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6207792"/>
            <a:ext cx="7773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 hệ có nghiệm duy nhất là (1;-3)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18074754"/>
      </p:ext>
    </p:extLst>
  </p:cSld>
  <p:clrMapOvr>
    <a:masterClrMapping/>
  </p:clrMapOvr>
  <p:transition spd="slow" advTm="476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3.1|26.7|5.7|0.6|22.8|1.9|1.2|7.9|0.8|7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0.4|25.6|3.9|7|0.7|22.4|0.7|25.8|1.4|9.3|0.6|4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0.4|25.6|3.9|7|0.7|22.4|0.7|25.8|1.4|9.3|0.6|4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0.4|25.6|3.9|7|0.7|22.4|0.7|25.8|1.4|9.3|0.6|4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0.4|25.6|3.9|7|0.7|22.4|0.7|25.8|1.4|9.3|0.6|4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4.2|13.7|3.3|15.4|2.4|0.6|9|5.6|0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6.6|5.1|2|0.6|10.5|5|0.6|1.7|0.9|1.5|7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.5|15.6|0.8|11|0.6|21.1|0.7|12.2|0.6|6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4.9|0.8|10.8|10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4.9|0.8|10.8|10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4.9|0.8|10.8|10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4.9|0.8|10.8|10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10|7.9|12.9|10.7|50.7|2.9|24.5|0.1|0.9|9.5|5.3|1.2|3.4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Times" pitchFamily="2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1902</TotalTime>
  <Words>458</Words>
  <Application>Microsoft Office PowerPoint</Application>
  <PresentationFormat>On-screen Show (4:3)</PresentationFormat>
  <Paragraphs>52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Wingdings</vt:lpstr>
      <vt:lpstr>Tahoma</vt:lpstr>
      <vt:lpstr>Garamond</vt:lpstr>
      <vt:lpstr>Times New Roman</vt:lpstr>
      <vt:lpstr>Arial</vt:lpstr>
      <vt:lpstr>VNI-Times</vt:lpstr>
      <vt:lpstr>Edge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 MINH PHUONG</dc:creator>
  <cp:lastModifiedBy>MyPC</cp:lastModifiedBy>
  <cp:revision>151</cp:revision>
  <dcterms:created xsi:type="dcterms:W3CDTF">2006-11-24T04:54:14Z</dcterms:created>
  <dcterms:modified xsi:type="dcterms:W3CDTF">2021-10-14T07:12:31Z</dcterms:modified>
</cp:coreProperties>
</file>